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78" r:id="rId9"/>
    <p:sldId id="280" r:id="rId10"/>
    <p:sldId id="281" r:id="rId11"/>
    <p:sldId id="282" r:id="rId12"/>
    <p:sldId id="273" r:id="rId13"/>
    <p:sldId id="285" r:id="rId14"/>
    <p:sldId id="274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3"/>
    <p:restoredTop sz="94669"/>
  </p:normalViewPr>
  <p:slideViewPr>
    <p:cSldViewPr snapToGrid="0" snapToObjects="1">
      <p:cViewPr varScale="1">
        <p:scale>
          <a:sx n="96" d="100"/>
          <a:sy n="96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CCA76-8D38-7046-B19E-5A689754EB8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B13C-45B0-C046-83AB-190EE855B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0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19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82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3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7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30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7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16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0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8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0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9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6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6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5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1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8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954DE-509B-4141-8D7C-7278C540F1D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5 Activity Solutions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469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0375987" y="2434158"/>
            <a:ext cx="1799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might have </a:t>
            </a:r>
            <a:r>
              <a:rPr lang="en-US" sz="2000" dirty="0" smtClean="0">
                <a:latin typeface="+mj-lt"/>
              </a:rPr>
              <a:t>different weights at different times</a:t>
            </a:r>
            <a:endParaRPr lang="en-US" sz="2000" i="1" dirty="0">
              <a:latin typeface="+mj-lt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611" y="559908"/>
            <a:ext cx="1256770" cy="1748294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8551217" y="4299822"/>
            <a:ext cx="3584518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point here is that different players might have </a:t>
            </a:r>
            <a:r>
              <a:rPr lang="en-US" sz="2400" i="1" dirty="0" smtClean="0">
                <a:latin typeface="+mj-lt"/>
              </a:rPr>
              <a:t>different numbers </a:t>
            </a:r>
            <a:r>
              <a:rPr lang="en-US" sz="2400" dirty="0" smtClean="0">
                <a:latin typeface="+mj-lt"/>
              </a:rPr>
              <a:t>of training / weight phases- hence should represent as new entity!</a:t>
            </a:r>
            <a:endParaRPr lang="en-US" sz="2400" dirty="0">
              <a:latin typeface="+mj-lt"/>
            </a:endParaRPr>
          </a:p>
        </p:txBody>
      </p:sp>
      <p:cxnSp>
        <p:nvCxnSpPr>
          <p:cNvPr id="95" name="Straight Connector 94"/>
          <p:cNvCxnSpPr>
            <a:stCxn id="96" idx="3"/>
            <a:endCxn id="76" idx="1"/>
          </p:cNvCxnSpPr>
          <p:nvPr/>
        </p:nvCxnSpPr>
        <p:spPr bwMode="auto">
          <a:xfrm flipV="1">
            <a:off x="2296934" y="2546335"/>
            <a:ext cx="270747" cy="25579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AutoShape 8"/>
          <p:cNvSpPr>
            <a:spLocks noChangeArrowheads="1"/>
          </p:cNvSpPr>
          <p:nvPr/>
        </p:nvSpPr>
        <p:spPr bwMode="auto">
          <a:xfrm>
            <a:off x="1271402" y="2586388"/>
            <a:ext cx="1025532" cy="43148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WeightOf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884526" y="3273137"/>
            <a:ext cx="786649" cy="3356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98" name="Oval 12"/>
          <p:cNvSpPr>
            <a:spLocks noChangeArrowheads="1"/>
          </p:cNvSpPr>
          <p:nvPr/>
        </p:nvSpPr>
        <p:spPr bwMode="auto">
          <a:xfrm>
            <a:off x="737030" y="3935404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cxnSp>
        <p:nvCxnSpPr>
          <p:cNvPr id="99" name="Straight Connector 98"/>
          <p:cNvCxnSpPr>
            <a:stCxn id="97" idx="2"/>
            <a:endCxn id="98" idx="0"/>
          </p:cNvCxnSpPr>
          <p:nvPr/>
        </p:nvCxnSpPr>
        <p:spPr bwMode="auto">
          <a:xfrm flipH="1">
            <a:off x="1204103" y="3608740"/>
            <a:ext cx="73748" cy="3266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Oval 13"/>
          <p:cNvSpPr>
            <a:spLocks noChangeArrowheads="1"/>
          </p:cNvSpPr>
          <p:nvPr/>
        </p:nvSpPr>
        <p:spPr bwMode="auto">
          <a:xfrm>
            <a:off x="6696" y="4252732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101" name="Straight Connector 100"/>
          <p:cNvCxnSpPr>
            <a:stCxn id="100" idx="0"/>
            <a:endCxn id="97" idx="2"/>
          </p:cNvCxnSpPr>
          <p:nvPr/>
        </p:nvCxnSpPr>
        <p:spPr bwMode="auto">
          <a:xfrm flipV="1">
            <a:off x="473769" y="3608740"/>
            <a:ext cx="804082" cy="64399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>
            <a:stCxn id="96" idx="1"/>
            <a:endCxn id="97" idx="0"/>
          </p:cNvCxnSpPr>
          <p:nvPr/>
        </p:nvCxnSpPr>
        <p:spPr bwMode="auto">
          <a:xfrm>
            <a:off x="1271402" y="2802133"/>
            <a:ext cx="6449" cy="4710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Oval 12"/>
          <p:cNvSpPr>
            <a:spLocks noChangeArrowheads="1"/>
          </p:cNvSpPr>
          <p:nvPr/>
        </p:nvSpPr>
        <p:spPr bwMode="auto">
          <a:xfrm>
            <a:off x="1449292" y="4287325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Time Period</a:t>
            </a:r>
          </a:p>
        </p:txBody>
      </p:sp>
      <p:cxnSp>
        <p:nvCxnSpPr>
          <p:cNvPr id="107" name="Straight Connector 106"/>
          <p:cNvCxnSpPr>
            <a:stCxn id="106" idx="0"/>
            <a:endCxn id="97" idx="2"/>
          </p:cNvCxnSpPr>
          <p:nvPr/>
        </p:nvCxnSpPr>
        <p:spPr bwMode="auto">
          <a:xfrm flipH="1" flipV="1">
            <a:off x="1277851" y="3608740"/>
            <a:ext cx="638514" cy="6785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796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0244619" y="2947020"/>
            <a:ext cx="1799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might have </a:t>
            </a:r>
            <a:r>
              <a:rPr lang="en-US" sz="2000" dirty="0" smtClean="0">
                <a:latin typeface="+mj-lt"/>
              </a:rPr>
              <a:t>different weights at different times</a:t>
            </a:r>
            <a:endParaRPr lang="en-US" sz="2000" i="1" dirty="0">
              <a:latin typeface="+mj-lt"/>
            </a:endParaRPr>
          </a:p>
        </p:txBody>
      </p:sp>
      <p:cxnSp>
        <p:nvCxnSpPr>
          <p:cNvPr id="95" name="Straight Connector 94"/>
          <p:cNvCxnSpPr>
            <a:stCxn id="96" idx="3"/>
            <a:endCxn id="76" idx="1"/>
          </p:cNvCxnSpPr>
          <p:nvPr/>
        </p:nvCxnSpPr>
        <p:spPr bwMode="auto">
          <a:xfrm flipV="1">
            <a:off x="2296934" y="2546335"/>
            <a:ext cx="270747" cy="25579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AutoShape 8"/>
          <p:cNvSpPr>
            <a:spLocks noChangeArrowheads="1"/>
          </p:cNvSpPr>
          <p:nvPr/>
        </p:nvSpPr>
        <p:spPr bwMode="auto">
          <a:xfrm>
            <a:off x="1271402" y="2586388"/>
            <a:ext cx="1025532" cy="43148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WeightOf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884526" y="3273137"/>
            <a:ext cx="786649" cy="3356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98" name="Oval 12"/>
          <p:cNvSpPr>
            <a:spLocks noChangeArrowheads="1"/>
          </p:cNvSpPr>
          <p:nvPr/>
        </p:nvSpPr>
        <p:spPr bwMode="auto">
          <a:xfrm>
            <a:off x="737030" y="3935404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</a:p>
        </p:txBody>
      </p:sp>
      <p:cxnSp>
        <p:nvCxnSpPr>
          <p:cNvPr id="99" name="Straight Connector 98"/>
          <p:cNvCxnSpPr>
            <a:stCxn id="97" idx="2"/>
            <a:endCxn id="98" idx="0"/>
          </p:cNvCxnSpPr>
          <p:nvPr/>
        </p:nvCxnSpPr>
        <p:spPr bwMode="auto">
          <a:xfrm flipH="1">
            <a:off x="1204103" y="3608740"/>
            <a:ext cx="73748" cy="3266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Oval 13"/>
          <p:cNvSpPr>
            <a:spLocks noChangeArrowheads="1"/>
          </p:cNvSpPr>
          <p:nvPr/>
        </p:nvSpPr>
        <p:spPr bwMode="auto">
          <a:xfrm>
            <a:off x="6696" y="4252732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101" name="Straight Connector 100"/>
          <p:cNvCxnSpPr>
            <a:stCxn id="100" idx="0"/>
            <a:endCxn id="97" idx="2"/>
          </p:cNvCxnSpPr>
          <p:nvPr/>
        </p:nvCxnSpPr>
        <p:spPr bwMode="auto">
          <a:xfrm flipV="1">
            <a:off x="473769" y="3608740"/>
            <a:ext cx="804082" cy="64399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>
            <a:stCxn id="96" idx="1"/>
            <a:endCxn id="97" idx="0"/>
          </p:cNvCxnSpPr>
          <p:nvPr/>
        </p:nvCxnSpPr>
        <p:spPr bwMode="auto">
          <a:xfrm>
            <a:off x="1271402" y="2802133"/>
            <a:ext cx="6449" cy="4710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Oval 12"/>
          <p:cNvSpPr>
            <a:spLocks noChangeArrowheads="1"/>
          </p:cNvSpPr>
          <p:nvPr/>
        </p:nvSpPr>
        <p:spPr bwMode="auto">
          <a:xfrm>
            <a:off x="1449292" y="4287325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Time Period</a:t>
            </a:r>
          </a:p>
        </p:txBody>
      </p:sp>
      <p:cxnSp>
        <p:nvCxnSpPr>
          <p:cNvPr id="107" name="Straight Connector 106"/>
          <p:cNvCxnSpPr>
            <a:stCxn id="106" idx="0"/>
            <a:endCxn id="97" idx="2"/>
          </p:cNvCxnSpPr>
          <p:nvPr/>
        </p:nvCxnSpPr>
        <p:spPr bwMode="auto">
          <a:xfrm flipH="1" flipV="1">
            <a:off x="1277851" y="3608740"/>
            <a:ext cx="638514" cy="6785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076" y="4738426"/>
            <a:ext cx="1457840" cy="194378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183" y="403167"/>
            <a:ext cx="1227082" cy="217807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11" y="5332110"/>
            <a:ext cx="2039391" cy="131230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8" y="403167"/>
            <a:ext cx="1429912" cy="12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Activity (Not in Lecture)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3"/>
            <a:ext cx="10515600" cy="1886511"/>
          </a:xfrm>
        </p:spPr>
        <p:txBody>
          <a:bodyPr/>
          <a:lstStyle/>
          <a:p>
            <a:r>
              <a:rPr lang="en-US" dirty="0" smtClean="0"/>
              <a:t>Add in: Subclasses, constraints, and weak entity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 3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83317" y="5131359"/>
            <a:ext cx="1978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Teams belong </a:t>
            </a:r>
            <a:r>
              <a:rPr lang="en-US" sz="2000" smtClean="0">
                <a:latin typeface="+mj-lt"/>
              </a:rPr>
              <a:t>to cities- model as </a:t>
            </a:r>
            <a:r>
              <a:rPr lang="en-US" sz="2000" b="1" i="1" smtClean="0">
                <a:latin typeface="+mj-lt"/>
              </a:rPr>
              <a:t>weak entity sets</a:t>
            </a:r>
            <a:endParaRPr lang="en-US" sz="20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9526" y="5163671"/>
            <a:ext cx="221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are either on Offense or Defense, and are of types (QB, RB, WR, TE, 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…)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896" y="5191275"/>
            <a:ext cx="181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All passes are to exactly one player; all runs include a player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2568388"/>
            <a:ext cx="3781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Concepts to include / model:</a:t>
            </a:r>
            <a:endParaRPr lang="en-US" sz="240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6254" y="5131358"/>
            <a:ext cx="2282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Make sure you have designated keys for all our concepts!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49" y="3413092"/>
            <a:ext cx="1711898" cy="16277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334" y="3528316"/>
            <a:ext cx="2425320" cy="13628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693" y="3236410"/>
            <a:ext cx="1378152" cy="198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3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56918" y="175735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5940956" y="1423473"/>
            <a:ext cx="0" cy="3338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AutoShape 8"/>
          <p:cNvSpPr>
            <a:spLocks noChangeArrowheads="1"/>
          </p:cNvSpPr>
          <p:nvPr/>
        </p:nvSpPr>
        <p:spPr bwMode="auto">
          <a:xfrm>
            <a:off x="5309929" y="2618756"/>
            <a:ext cx="1262054" cy="531005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LocatedIn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1" name="Straight Connector 90"/>
          <p:cNvCxnSpPr>
            <a:stCxn id="90" idx="0"/>
            <a:endCxn id="16" idx="2"/>
          </p:cNvCxnSpPr>
          <p:nvPr/>
        </p:nvCxnSpPr>
        <p:spPr bwMode="auto">
          <a:xfrm flipV="1">
            <a:off x="5940956" y="2170363"/>
            <a:ext cx="0" cy="44839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>
            <a:stCxn id="111" idx="0"/>
            <a:endCxn id="90" idx="2"/>
          </p:cNvCxnSpPr>
          <p:nvPr/>
        </p:nvCxnSpPr>
        <p:spPr bwMode="auto">
          <a:xfrm flipV="1">
            <a:off x="5940956" y="3149760"/>
            <a:ext cx="0" cy="3338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>
            <a:stCxn id="16" idx="2"/>
            <a:endCxn id="90" idx="0"/>
          </p:cNvCxnSpPr>
          <p:nvPr/>
        </p:nvCxnSpPr>
        <p:spPr>
          <a:xfrm>
            <a:off x="5940956" y="2170363"/>
            <a:ext cx="0" cy="44839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456918" y="3483646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Cities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887355" y="3459718"/>
            <a:ext cx="1978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Teams belong </a:t>
            </a:r>
            <a:r>
              <a:rPr lang="en-US" sz="2000">
                <a:latin typeface="+mj-lt"/>
              </a:rPr>
              <a:t>to cities- model as </a:t>
            </a:r>
            <a:r>
              <a:rPr lang="en-US" sz="2000" b="1" i="1">
                <a:latin typeface="+mj-lt"/>
              </a:rPr>
              <a:t>weak entity sets</a:t>
            </a:r>
            <a:endParaRPr lang="en-US" sz="20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6161" y="892468"/>
            <a:ext cx="1149590" cy="531005"/>
            <a:chOff x="5366161" y="892468"/>
            <a:chExt cx="1149590" cy="531005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5366161" y="892468"/>
              <a:ext cx="1149590" cy="5310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Team </a:t>
              </a:r>
              <a:r>
                <a:rPr lang="en-US" sz="1200" dirty="0" smtClean="0">
                  <a:solidFill>
                    <a:srgbClr val="000000"/>
                  </a:solidFill>
                </a:rPr>
                <a:t>Name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534515" y="1263728"/>
              <a:ext cx="81288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5366161" y="4229929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>
            <a:stCxn id="24" idx="0"/>
            <a:endCxn id="111" idx="2"/>
          </p:cNvCxnSpPr>
          <p:nvPr/>
        </p:nvCxnSpPr>
        <p:spPr bwMode="auto">
          <a:xfrm flipV="1">
            <a:off x="5940956" y="3896650"/>
            <a:ext cx="0" cy="3332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735" y="1688973"/>
            <a:ext cx="1711898" cy="16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2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56918" y="175735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5940956" y="1423473"/>
            <a:ext cx="0" cy="3338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AutoShape 8"/>
          <p:cNvSpPr>
            <a:spLocks noChangeArrowheads="1"/>
          </p:cNvSpPr>
          <p:nvPr/>
        </p:nvSpPr>
        <p:spPr bwMode="auto">
          <a:xfrm>
            <a:off x="5309929" y="2618756"/>
            <a:ext cx="1262054" cy="531005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LocatedIn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1" name="Straight Connector 90"/>
          <p:cNvCxnSpPr>
            <a:stCxn id="90" idx="0"/>
            <a:endCxn id="16" idx="2"/>
          </p:cNvCxnSpPr>
          <p:nvPr/>
        </p:nvCxnSpPr>
        <p:spPr bwMode="auto">
          <a:xfrm flipV="1">
            <a:off x="5940956" y="2170363"/>
            <a:ext cx="0" cy="44839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>
            <a:stCxn id="111" idx="0"/>
            <a:endCxn id="90" idx="2"/>
          </p:cNvCxnSpPr>
          <p:nvPr/>
        </p:nvCxnSpPr>
        <p:spPr bwMode="auto">
          <a:xfrm flipV="1">
            <a:off x="5940956" y="3149760"/>
            <a:ext cx="0" cy="3338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>
            <a:stCxn id="16" idx="2"/>
            <a:endCxn id="90" idx="0"/>
          </p:cNvCxnSpPr>
          <p:nvPr/>
        </p:nvCxnSpPr>
        <p:spPr>
          <a:xfrm>
            <a:off x="5940956" y="2170363"/>
            <a:ext cx="0" cy="44839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456918" y="3483646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Cities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6161" y="892468"/>
            <a:ext cx="1149590" cy="531005"/>
            <a:chOff x="5366161" y="892468"/>
            <a:chExt cx="1149590" cy="531005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5366161" y="892468"/>
              <a:ext cx="1149590" cy="5310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Team </a:t>
              </a:r>
              <a:r>
                <a:rPr lang="en-US" sz="1200" dirty="0" smtClean="0">
                  <a:solidFill>
                    <a:srgbClr val="000000"/>
                  </a:solidFill>
                </a:rPr>
                <a:t>Name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534515" y="1263728"/>
              <a:ext cx="81288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5366161" y="4229929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>
            <a:stCxn id="24" idx="0"/>
            <a:endCxn id="111" idx="2"/>
          </p:cNvCxnSpPr>
          <p:nvPr/>
        </p:nvCxnSpPr>
        <p:spPr bwMode="auto">
          <a:xfrm flipV="1">
            <a:off x="5940956" y="3896650"/>
            <a:ext cx="0" cy="3332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501676" y="194374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1749816" y="1015938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2345017" y="1534891"/>
            <a:ext cx="661103" cy="3968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3887861" y="17573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2985714" y="10428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29" name="Straight Connector 28"/>
          <p:cNvCxnSpPr/>
          <p:nvPr/>
        </p:nvCxnSpPr>
        <p:spPr bwMode="auto">
          <a:xfrm flipH="1">
            <a:off x="2985715" y="1573868"/>
            <a:ext cx="574795" cy="36987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1749816" y="2839405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PlaysPosition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467535" y="5211078"/>
            <a:ext cx="110145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OffensePosition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808276" y="5211078"/>
            <a:ext cx="1177437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DefensePosition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190859" y="3563141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 noChangeAspect="1" noChangeArrowheads="1"/>
          </p:cNvSpPr>
          <p:nvPr/>
        </p:nvSpPr>
        <p:spPr bwMode="auto">
          <a:xfrm>
            <a:off x="1378932" y="4256813"/>
            <a:ext cx="591931" cy="500674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</a:rPr>
              <a:t>isa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5" name="Straight Connector 34"/>
          <p:cNvCxnSpPr>
            <a:stCxn id="30" idx="2"/>
          </p:cNvCxnSpPr>
          <p:nvPr/>
        </p:nvCxnSpPr>
        <p:spPr bwMode="auto">
          <a:xfrm flipH="1">
            <a:off x="1674898" y="3370410"/>
            <a:ext cx="705945" cy="1927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>
            <a:off x="1674897" y="3976145"/>
            <a:ext cx="0" cy="28066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1084953" y="4757488"/>
            <a:ext cx="589944" cy="45359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1674897" y="4757488"/>
            <a:ext cx="617418" cy="45359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endCxn id="59" idx="0"/>
          </p:cNvCxnSpPr>
          <p:nvPr/>
        </p:nvCxnSpPr>
        <p:spPr bwMode="auto">
          <a:xfrm flipH="1">
            <a:off x="873725" y="5624082"/>
            <a:ext cx="211230" cy="52811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2292317" y="5624082"/>
            <a:ext cx="248844" cy="4499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 flipH="1">
            <a:off x="2407000" y="2356746"/>
            <a:ext cx="604871" cy="482658"/>
          </a:xfrm>
          <a:prstGeom prst="line">
            <a:avLst/>
          </a:prstGeom>
          <a:ln w="28575" cmpd="sng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45" idx="1"/>
          </p:cNvCxnSpPr>
          <p:nvPr/>
        </p:nvCxnSpPr>
        <p:spPr>
          <a:xfrm flipV="1">
            <a:off x="3469753" y="2022862"/>
            <a:ext cx="418109" cy="12738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525819" y="4520984"/>
            <a:ext cx="221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are either on Offense or Defense, and are of types (QB, RB, WR, TE, </a:t>
            </a:r>
            <a:r>
              <a:rPr lang="en-US" sz="2000" dirty="0" smtClean="0">
                <a:latin typeface="+mj-lt"/>
              </a:rPr>
              <a:t>K …)</a:t>
            </a:r>
            <a:endParaRPr lang="en-US" sz="2000" dirty="0">
              <a:latin typeface="+mj-lt"/>
            </a:endParaRPr>
          </a:p>
        </p:txBody>
      </p:sp>
      <p:cxnSp>
        <p:nvCxnSpPr>
          <p:cNvPr id="46" name="Straight Connector 45"/>
          <p:cNvCxnSpPr>
            <a:stCxn id="27" idx="3"/>
            <a:endCxn id="16" idx="1"/>
          </p:cNvCxnSpPr>
          <p:nvPr/>
        </p:nvCxnSpPr>
        <p:spPr bwMode="auto">
          <a:xfrm flipV="1">
            <a:off x="5149915" y="1963860"/>
            <a:ext cx="307003" cy="5900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13"/>
          <p:cNvSpPr>
            <a:spLocks noChangeArrowheads="1"/>
          </p:cNvSpPr>
          <p:nvPr/>
        </p:nvSpPr>
        <p:spPr bwMode="auto">
          <a:xfrm>
            <a:off x="3153053" y="3903093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String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1" name="Straight Connector 50"/>
          <p:cNvCxnSpPr>
            <a:stCxn id="50" idx="2"/>
            <a:endCxn id="33" idx="3"/>
          </p:cNvCxnSpPr>
          <p:nvPr/>
        </p:nvCxnSpPr>
        <p:spPr bwMode="auto">
          <a:xfrm flipH="1" flipV="1">
            <a:off x="2158935" y="3769643"/>
            <a:ext cx="994118" cy="39895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Oval 13"/>
          <p:cNvSpPr>
            <a:spLocks noChangeArrowheads="1"/>
          </p:cNvSpPr>
          <p:nvPr/>
        </p:nvSpPr>
        <p:spPr bwMode="auto">
          <a:xfrm>
            <a:off x="3153053" y="3267177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Type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>
            <a:stCxn id="53" idx="2"/>
            <a:endCxn id="33" idx="3"/>
          </p:cNvCxnSpPr>
          <p:nvPr/>
        </p:nvCxnSpPr>
        <p:spPr bwMode="auto">
          <a:xfrm flipH="1">
            <a:off x="2158935" y="3532680"/>
            <a:ext cx="994118" cy="236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Oval 13"/>
          <p:cNvSpPr>
            <a:spLocks noChangeArrowheads="1"/>
          </p:cNvSpPr>
          <p:nvPr/>
        </p:nvSpPr>
        <p:spPr bwMode="auto">
          <a:xfrm>
            <a:off x="298930" y="615220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OffensivePosType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1969502" y="6073986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DefensivePosType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98" y="3132572"/>
            <a:ext cx="2425320" cy="136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77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14" name="Straight Connector 13"/>
          <p:cNvCxnSpPr>
            <a:stCxn id="13" idx="4"/>
            <a:endCxn id="12" idx="0"/>
          </p:cNvCxnSpPr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27" idx="3"/>
            <a:endCxn id="12" idx="1"/>
          </p:cNvCxnSpPr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16" idx="3"/>
            <a:endCxn id="27" idx="1"/>
          </p:cNvCxnSpPr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52" name="Straight Connector 51"/>
          <p:cNvCxnSpPr>
            <a:stCxn id="51" idx="4"/>
            <a:endCxn id="12" idx="0"/>
          </p:cNvCxnSpPr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16" idx="3"/>
            <a:endCxn id="30" idx="1"/>
          </p:cNvCxnSpPr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659446" y="5204735"/>
            <a:ext cx="24141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Teams</a:t>
            </a:r>
            <a:r>
              <a:rPr lang="en-US" sz="2000" dirty="0">
                <a:latin typeface="+mj-lt"/>
              </a:rPr>
              <a:t> play each other in </a:t>
            </a:r>
            <a:r>
              <a:rPr lang="en-US" sz="2000" b="1" u="sng" dirty="0">
                <a:latin typeface="+mj-lt"/>
              </a:rPr>
              <a:t>Games</a:t>
            </a:r>
            <a:r>
              <a:rPr lang="en-US" sz="2000" dirty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5" name="Straight Connector 34"/>
          <p:cNvCxnSpPr>
            <a:stCxn id="30" idx="3"/>
            <a:endCxn id="12" idx="1"/>
          </p:cNvCxnSpPr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21" y="3577005"/>
            <a:ext cx="1711898" cy="16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10" name="Straight Connector 9"/>
          <p:cNvCxnSpPr>
            <a:stCxn id="6" idx="4"/>
            <a:endCxn id="5" idx="0"/>
          </p:cNvCxnSpPr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5" idx="3"/>
            <a:endCxn id="24" idx="1"/>
          </p:cNvCxnSpPr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45" name="Straight Connector 44"/>
          <p:cNvCxnSpPr>
            <a:stCxn id="44" idx="4"/>
            <a:endCxn id="5" idx="0"/>
          </p:cNvCxnSpPr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1633759" y="5378889"/>
            <a:ext cx="2357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Players</a:t>
            </a:r>
            <a:r>
              <a:rPr lang="en-US" sz="2000" dirty="0">
                <a:latin typeface="+mj-lt"/>
              </a:rPr>
              <a:t> belong to Teams (assume no trades / changes)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35" name="Straight Connector 34"/>
          <p:cNvCxnSpPr>
            <a:stCxn id="53" idx="4"/>
            <a:endCxn id="48" idx="0"/>
          </p:cNvCxnSpPr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37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endCxn id="48" idx="1"/>
          </p:cNvCxnSpPr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48" name="Straight Connector 47"/>
          <p:cNvCxnSpPr>
            <a:endCxn id="48" idx="0"/>
          </p:cNvCxnSpPr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5" name="Straight Connector 54"/>
          <p:cNvCxnSpPr>
            <a:endCxn id="48" idx="1"/>
          </p:cNvCxnSpPr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>
            <a:stCxn id="24" idx="3"/>
            <a:endCxn id="36" idx="1"/>
          </p:cNvCxnSpPr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920" y="3880223"/>
            <a:ext cx="2425320" cy="136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9" y="3864799"/>
            <a:ext cx="1457265" cy="12083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51211" y="5214592"/>
            <a:ext cx="2770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Game is made up of </a:t>
            </a:r>
            <a:r>
              <a:rPr lang="en-US" sz="2000" b="1" u="sng" dirty="0">
                <a:latin typeface="+mj-lt"/>
              </a:rPr>
              <a:t>Plays</a:t>
            </a:r>
            <a:r>
              <a:rPr lang="en-US" sz="2000" dirty="0">
                <a:latin typeface="+mj-lt"/>
              </a:rPr>
              <a:t> that result in a yardage gain/loss, and potentially a touchdown</a:t>
            </a:r>
            <a:endParaRPr lang="en-US" sz="2000" b="1" u="sng" dirty="0">
              <a:latin typeface="+mj-l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736617" y="3411558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4657024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 flipH="1">
            <a:off x="5231820" y="3864799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7609246" y="31045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>
            <a:stCxn id="40" idx="2"/>
          </p:cNvCxnSpPr>
          <p:nvPr/>
        </p:nvCxnSpPr>
        <p:spPr bwMode="auto">
          <a:xfrm flipH="1">
            <a:off x="8871300" y="2518278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H="1">
            <a:off x="7188731" y="3370033"/>
            <a:ext cx="420515" cy="268145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5887878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6462674" y="3864799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6462675" y="3864799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7108212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53" name="Oval 12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54" name="Straight Connector 53"/>
          <p:cNvCxnSpPr>
            <a:stCxn id="56" idx="4"/>
            <a:endCxn id="55" idx="0"/>
          </p:cNvCxnSpPr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stCxn id="55" idx="3"/>
          </p:cNvCxnSpPr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3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64" name="Straight Connector 63"/>
          <p:cNvCxnSpPr>
            <a:endCxn id="55" idx="0"/>
          </p:cNvCxnSpPr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67" name="Straight Connector 66"/>
          <p:cNvCxnSpPr/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69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2181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8"/>
          <p:cNvSpPr>
            <a:spLocks noChangeArrowheads="1"/>
          </p:cNvSpPr>
          <p:nvPr/>
        </p:nvSpPr>
        <p:spPr bwMode="auto">
          <a:xfrm>
            <a:off x="3243710" y="4003054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8" name="Straight Connector 47"/>
          <p:cNvCxnSpPr>
            <a:stCxn id="74" idx="2"/>
            <a:endCxn id="43" idx="1"/>
          </p:cNvCxnSpPr>
          <p:nvPr/>
        </p:nvCxnSpPr>
        <p:spPr bwMode="auto">
          <a:xfrm>
            <a:off x="3013882" y="2223116"/>
            <a:ext cx="229828" cy="20454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>
            <a:stCxn id="43" idx="3"/>
            <a:endCxn id="64" idx="1"/>
          </p:cNvCxnSpPr>
          <p:nvPr/>
        </p:nvCxnSpPr>
        <p:spPr bwMode="auto">
          <a:xfrm flipV="1">
            <a:off x="4505764" y="3638179"/>
            <a:ext cx="1230853" cy="6303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486311" y="5318289"/>
            <a:ext cx="2893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Play will contain either a </a:t>
            </a:r>
            <a:r>
              <a:rPr lang="en-US" sz="2000" b="1" u="sng" dirty="0">
                <a:latin typeface="+mj-lt"/>
              </a:rPr>
              <a:t>Pass</a:t>
            </a:r>
            <a:r>
              <a:rPr lang="en-US" sz="2000" dirty="0">
                <a:latin typeface="+mj-lt"/>
              </a:rPr>
              <a:t> from one player to another, or a </a:t>
            </a:r>
            <a:r>
              <a:rPr lang="en-US" sz="2000" b="1" u="sng" dirty="0">
                <a:latin typeface="+mj-lt"/>
              </a:rPr>
              <a:t>Run</a:t>
            </a:r>
            <a:r>
              <a:rPr lang="en-US" sz="2000" dirty="0">
                <a:latin typeface="+mj-lt"/>
              </a:rPr>
              <a:t> by one player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62" name="Rectangle 6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5736617" y="3411558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4657024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 bwMode="auto">
          <a:xfrm flipH="1">
            <a:off x="5231820" y="3864799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AutoShape 8"/>
          <p:cNvSpPr>
            <a:spLocks noChangeArrowheads="1"/>
          </p:cNvSpPr>
          <p:nvPr/>
        </p:nvSpPr>
        <p:spPr bwMode="auto">
          <a:xfrm>
            <a:off x="7609246" y="31045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8871300" y="2518278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H="1">
            <a:off x="7188731" y="3370033"/>
            <a:ext cx="420515" cy="268145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5887878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6462674" y="3864799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6462675" y="3864799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Oval 72"/>
          <p:cNvSpPr>
            <a:spLocks noChangeArrowheads="1"/>
          </p:cNvSpPr>
          <p:nvPr/>
        </p:nvSpPr>
        <p:spPr bwMode="auto">
          <a:xfrm>
            <a:off x="7108212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9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0" name="Straight Connector 79"/>
          <p:cNvCxnSpPr/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83" name="Straight Connector 82"/>
          <p:cNvCxnSpPr/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85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0" name="Oval 89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91" name="Straight Connector 90"/>
          <p:cNvCxnSpPr/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8" name="Oval 107"/>
          <p:cNvSpPr>
            <a:spLocks noChangeArrowheads="1"/>
          </p:cNvSpPr>
          <p:nvPr/>
        </p:nvSpPr>
        <p:spPr bwMode="auto">
          <a:xfrm>
            <a:off x="3559744" y="282815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9" name="Straight Connector 108"/>
          <p:cNvCxnSpPr>
            <a:stCxn id="43" idx="0"/>
            <a:endCxn id="108" idx="4"/>
          </p:cNvCxnSpPr>
          <p:nvPr/>
        </p:nvCxnSpPr>
        <p:spPr bwMode="auto">
          <a:xfrm flipV="1">
            <a:off x="3874737" y="3359155"/>
            <a:ext cx="259802" cy="64389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5" y="3337195"/>
            <a:ext cx="1378152" cy="198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02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281547" y="4532775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3051719" y="2752837"/>
            <a:ext cx="229828" cy="20454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flipV="1">
            <a:off x="4543601" y="4167900"/>
            <a:ext cx="1230853" cy="6303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3597581" y="335787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 flipV="1">
            <a:off x="3912574" y="3888876"/>
            <a:ext cx="259802" cy="64389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593072" y="4977624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player can only belong to one team, a play can only be in one game, a </a:t>
            </a:r>
            <a:r>
              <a:rPr lang="en-US" sz="2000" dirty="0" smtClean="0">
                <a:latin typeface="+mj-lt"/>
              </a:rPr>
              <a:t>pass/run..?</a:t>
            </a:r>
            <a:endParaRPr lang="en-US" sz="2000" dirty="0">
              <a:latin typeface="+mj-l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3611215" y="1928085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88" name="Oval 87"/>
          <p:cNvSpPr/>
          <p:nvPr/>
        </p:nvSpPr>
        <p:spPr>
          <a:xfrm>
            <a:off x="7962381" y="1965671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972391" y="2665592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41859" y="3602287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4" y="3456771"/>
            <a:ext cx="1711898" cy="16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9929438" y="5207052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can achieve a </a:t>
            </a:r>
            <a:r>
              <a:rPr lang="en-US" sz="2000" b="1" u="sng" dirty="0">
                <a:latin typeface="+mj-lt"/>
              </a:rPr>
              <a:t>Personal Record</a:t>
            </a:r>
            <a:r>
              <a:rPr lang="en-US" sz="2000" dirty="0">
                <a:latin typeface="+mj-lt"/>
              </a:rPr>
              <a:t> linked to a specific Game and Play</a:t>
            </a:r>
            <a:endParaRPr lang="en-US" sz="2000" b="1" u="sng" dirty="0">
              <a:latin typeface="+mj-lt"/>
            </a:endParaRPr>
          </a:p>
        </p:txBody>
      </p: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221" y="3225958"/>
            <a:ext cx="1378152" cy="198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644</Words>
  <Application>Microsoft Macintosh PowerPoint</Application>
  <PresentationFormat>Widescreen</PresentationFormat>
  <Paragraphs>210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Lecture 5 Activity Solutions</vt:lpstr>
      <vt:lpstr>Activity 1</vt:lpstr>
      <vt:lpstr>PowerPoint Presentation</vt:lpstr>
      <vt:lpstr>PowerPoint Presentation</vt:lpstr>
      <vt:lpstr>PowerPoint Presentation</vt:lpstr>
      <vt:lpstr>PowerPoint Presentation</vt:lpstr>
      <vt:lpstr>Activity 2</vt:lpstr>
      <vt:lpstr>PowerPoint Presentation</vt:lpstr>
      <vt:lpstr>PowerPoint Presentation</vt:lpstr>
      <vt:lpstr>PowerPoint Presentation</vt:lpstr>
      <vt:lpstr>PowerPoint Presentation</vt:lpstr>
      <vt:lpstr>Extra Activity (Not in Lecture)</vt:lpstr>
      <vt:lpstr>Add in: Subclasses, constraints, and weak entity sets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 Activity Solutions</dc:title>
  <dc:creator>Alex Ratner</dc:creator>
  <cp:lastModifiedBy>Theodoros Rekatsinas</cp:lastModifiedBy>
  <cp:revision>19</cp:revision>
  <dcterms:created xsi:type="dcterms:W3CDTF">2015-10-02T22:22:04Z</dcterms:created>
  <dcterms:modified xsi:type="dcterms:W3CDTF">2017-09-20T15:40:09Z</dcterms:modified>
</cp:coreProperties>
</file>